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 bookmarkIdSeed="4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314" r:id="rId2"/>
    <p:sldId id="1361" r:id="rId3"/>
    <p:sldId id="1431" r:id="rId4"/>
    <p:sldId id="1522" r:id="rId5"/>
    <p:sldId id="1433" r:id="rId6"/>
    <p:sldId id="1518" r:id="rId7"/>
    <p:sldId id="1519" r:id="rId8"/>
    <p:sldId id="1520" r:id="rId9"/>
    <p:sldId id="1504" r:id="rId10"/>
    <p:sldId id="1505" r:id="rId11"/>
    <p:sldId id="1438" r:id="rId12"/>
    <p:sldId id="1506" r:id="rId13"/>
    <p:sldId id="1521" r:id="rId14"/>
    <p:sldId id="1507" r:id="rId15"/>
    <p:sldId id="1524" r:id="rId16"/>
    <p:sldId id="1525" r:id="rId17"/>
    <p:sldId id="1526" r:id="rId18"/>
    <p:sldId id="1451" r:id="rId19"/>
    <p:sldId id="1523" r:id="rId20"/>
    <p:sldId id="1508" r:id="rId21"/>
    <p:sldId id="1509" r:id="rId22"/>
    <p:sldId id="1527" r:id="rId23"/>
    <p:sldId id="1510" r:id="rId24"/>
    <p:sldId id="1511" r:id="rId25"/>
    <p:sldId id="1528" r:id="rId26"/>
    <p:sldId id="1512" r:id="rId27"/>
    <p:sldId id="1513" r:id="rId28"/>
    <p:sldId id="1514" r:id="rId29"/>
    <p:sldId id="1515" r:id="rId30"/>
    <p:sldId id="1516" r:id="rId31"/>
  </p:sldIdLst>
  <p:sldSz cx="12192000" cy="6858000"/>
  <p:notesSz cx="7102475" cy="10233025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890" userDrawn="1">
          <p15:clr>
            <a:srgbClr val="A4A3A4"/>
          </p15:clr>
        </p15:guide>
        <p15:guide id="4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CF8F"/>
    <a:srgbClr val="FCC99B"/>
    <a:srgbClr val="99B5D1"/>
    <a:srgbClr val="9FC7A0"/>
    <a:srgbClr val="EEBB91"/>
    <a:srgbClr val="005376"/>
    <a:srgbClr val="59A95A"/>
    <a:srgbClr val="FE817D"/>
    <a:srgbClr val="81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1398" autoAdjust="0"/>
  </p:normalViewPr>
  <p:slideViewPr>
    <p:cSldViewPr snapToGrid="0">
      <p:cViewPr varScale="1">
        <p:scale>
          <a:sx n="60" d="100"/>
          <a:sy n="60" d="100"/>
        </p:scale>
        <p:origin x="-976" y="-72"/>
      </p:cViewPr>
      <p:guideLst>
        <p:guide orient="horz" pos="890"/>
        <p:guide pos="619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7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3077739" cy="513428"/>
          </a:xfrm>
          <a:prstGeom prst="rect">
            <a:avLst/>
          </a:prstGeom>
        </p:spPr>
        <p:txBody>
          <a:bodyPr vert="horz" lIns="99007" tIns="49503" rIns="99007" bIns="49503" rtlCol="0"/>
          <a:lstStyle>
            <a:lvl1pPr algn="l">
              <a:defRPr sz="13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7" y="0"/>
            <a:ext cx="3077739" cy="513428"/>
          </a:xfrm>
          <a:prstGeom prst="rect">
            <a:avLst/>
          </a:prstGeom>
        </p:spPr>
        <p:txBody>
          <a:bodyPr vert="horz" lIns="99007" tIns="49503" rIns="99007" bIns="49503" rtlCol="0"/>
          <a:lstStyle>
            <a:lvl1pPr algn="r">
              <a:defRPr sz="1300"/>
            </a:lvl1pPr>
          </a:lstStyle>
          <a:p>
            <a:fld id="{899EBBE5-BFED-47B7-A691-6504C83E179D}" type="datetimeFigureOut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2021/4/14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" y="9719603"/>
            <a:ext cx="3077739" cy="513427"/>
          </a:xfrm>
          <a:prstGeom prst="rect">
            <a:avLst/>
          </a:prstGeom>
        </p:spPr>
        <p:txBody>
          <a:bodyPr vert="horz" lIns="99007" tIns="49503" rIns="99007" bIns="49503" rtlCol="0" anchor="b"/>
          <a:lstStyle>
            <a:lvl1pPr algn="l">
              <a:defRPr sz="13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7" y="9719603"/>
            <a:ext cx="3077739" cy="513427"/>
          </a:xfrm>
          <a:prstGeom prst="rect">
            <a:avLst/>
          </a:prstGeom>
        </p:spPr>
        <p:txBody>
          <a:bodyPr vert="horz" lIns="99007" tIns="49503" rIns="99007" bIns="49503" rtlCol="0" anchor="b"/>
          <a:lstStyle>
            <a:lvl1pPr algn="r">
              <a:defRPr sz="1300"/>
            </a:lvl1pPr>
          </a:lstStyle>
          <a:p>
            <a:fld id="{416B9190-B8A4-4414-8A9E-440B30328317}" type="slidenum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3077739" cy="513428"/>
          </a:xfrm>
          <a:prstGeom prst="rect">
            <a:avLst/>
          </a:prstGeom>
        </p:spPr>
        <p:txBody>
          <a:bodyPr vert="horz" lIns="99007" tIns="49503" rIns="99007" bIns="49503" rtlCol="0"/>
          <a:lstStyle>
            <a:lvl1pPr algn="l">
              <a:defRPr sz="13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7" y="0"/>
            <a:ext cx="3077739" cy="513428"/>
          </a:xfrm>
          <a:prstGeom prst="rect">
            <a:avLst/>
          </a:prstGeom>
        </p:spPr>
        <p:txBody>
          <a:bodyPr vert="horz" lIns="99007" tIns="49503" rIns="99007" bIns="49503" rtlCol="0"/>
          <a:lstStyle>
            <a:lvl1pPr algn="r">
              <a:defRPr sz="13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D13BBE5-0BEA-4494-9BEF-C8C2F48C9E2D}" type="datetimeFigureOut">
              <a:rPr lang="zh-CN" altLang="en-US" smtClean="0"/>
              <a:t>2021/4/14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07" tIns="49503" rIns="99007" bIns="49503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07" tIns="49503" rIns="99007" bIns="49503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" y="9719603"/>
            <a:ext cx="3077739" cy="513427"/>
          </a:xfrm>
          <a:prstGeom prst="rect">
            <a:avLst/>
          </a:prstGeom>
        </p:spPr>
        <p:txBody>
          <a:bodyPr vert="horz" lIns="99007" tIns="49503" rIns="99007" bIns="49503" rtlCol="0" anchor="b"/>
          <a:lstStyle>
            <a:lvl1pPr algn="l">
              <a:defRPr sz="13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7" y="9719603"/>
            <a:ext cx="3077739" cy="513427"/>
          </a:xfrm>
          <a:prstGeom prst="rect">
            <a:avLst/>
          </a:prstGeom>
        </p:spPr>
        <p:txBody>
          <a:bodyPr vert="horz" lIns="99007" tIns="49503" rIns="99007" bIns="49503" rtlCol="0" anchor="b"/>
          <a:lstStyle>
            <a:lvl1pPr algn="r">
              <a:defRPr sz="13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4075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紧凑，</a:t>
            </a:r>
            <a:r>
              <a:rPr lang="en-US" altLang="zh-CN" dirty="0"/>
              <a:t>25-26</a:t>
            </a:r>
            <a:r>
              <a:rPr lang="zh-CN" altLang="en-US" dirty="0"/>
              <a:t>页。面向的是专家学者，</a:t>
            </a:r>
            <a:r>
              <a:rPr lang="en-US" altLang="zh-CN" dirty="0"/>
              <a:t>CCC</a:t>
            </a:r>
            <a:r>
              <a:rPr lang="zh-CN" altLang="en-US" dirty="0"/>
              <a:t>教育专题论坛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）目录索引去掉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）加曹老师信息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）没有页码</a:t>
            </a:r>
          </a:p>
        </p:txBody>
      </p:sp>
    </p:spTree>
    <p:extLst>
      <p:ext uri="{BB962C8B-B14F-4D97-AF65-F5344CB8AC3E}">
        <p14:creationId xmlns:p14="http://schemas.microsoft.com/office/powerpoint/2010/main" val="267764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4244873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047301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76525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76525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整体的结构，基本情况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层级结构的记号统一</a:t>
            </a:r>
          </a:p>
        </p:txBody>
      </p:sp>
    </p:spTree>
    <p:extLst>
      <p:ext uri="{BB962C8B-B14F-4D97-AF65-F5344CB8AC3E}">
        <p14:creationId xmlns:p14="http://schemas.microsoft.com/office/powerpoint/2010/main" val="20415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24098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24098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240983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24098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24098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整体的结构，基本情况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层级结构的记号统一</a:t>
            </a:r>
          </a:p>
        </p:txBody>
      </p:sp>
    </p:spTree>
    <p:extLst>
      <p:ext uri="{BB962C8B-B14F-4D97-AF65-F5344CB8AC3E}">
        <p14:creationId xmlns:p14="http://schemas.microsoft.com/office/powerpoint/2010/main" val="160756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145378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916015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916015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43281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216933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21693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296357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267717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852110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76816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016197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66694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94295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346292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71745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90481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7567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突出本科生和研究生的比例</a:t>
            </a:r>
          </a:p>
        </p:txBody>
      </p:sp>
    </p:spTree>
    <p:extLst>
      <p:ext uri="{BB962C8B-B14F-4D97-AF65-F5344CB8AC3E}">
        <p14:creationId xmlns:p14="http://schemas.microsoft.com/office/powerpoint/2010/main" val="190481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40B2CD9-4B0B-49EF-811F-3AB89C5B7B5F}"/>
              </a:ext>
            </a:extLst>
          </p:cNvPr>
          <p:cNvSpPr/>
          <p:nvPr userDrawn="1"/>
        </p:nvSpPr>
        <p:spPr>
          <a:xfrm>
            <a:off x="7020" y="3616051"/>
            <a:ext cx="12177960" cy="323559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 rot="16200000" flipV="1">
            <a:off x="530623" y="584618"/>
            <a:ext cx="432000" cy="864000"/>
          </a:xfrm>
          <a:custGeom>
            <a:avLst/>
            <a:gdLst>
              <a:gd name="connsiteX0" fmla="*/ 2295553 w 2525578"/>
              <a:gd name="connsiteY0" fmla="*/ 3668210 h 4374350"/>
              <a:gd name="connsiteX1" fmla="*/ 1839960 w 2525578"/>
              <a:gd name="connsiteY1" fmla="*/ 3836330 h 4374350"/>
              <a:gd name="connsiteX2" fmla="*/ 1839313 w 2525578"/>
              <a:gd name="connsiteY2" fmla="*/ 3834596 h 4374350"/>
              <a:gd name="connsiteX3" fmla="*/ 376621 w 2525578"/>
              <a:gd name="connsiteY3" fmla="*/ 4374350 h 4374350"/>
              <a:gd name="connsiteX4" fmla="*/ 0 w 2525578"/>
              <a:gd name="connsiteY4" fmla="*/ 3997729 h 4374350"/>
              <a:gd name="connsiteX5" fmla="*/ 0 w 2525578"/>
              <a:gd name="connsiteY5" fmla="*/ 1053163 h 4374350"/>
              <a:gd name="connsiteX6" fmla="*/ 230025 w 2525578"/>
              <a:gd name="connsiteY6" fmla="*/ 706140 h 4374350"/>
              <a:gd name="connsiteX7" fmla="*/ 685618 w 2525578"/>
              <a:gd name="connsiteY7" fmla="*/ 538020 h 4374350"/>
              <a:gd name="connsiteX8" fmla="*/ 686265 w 2525578"/>
              <a:gd name="connsiteY8" fmla="*/ 539754 h 4374350"/>
              <a:gd name="connsiteX9" fmla="*/ 2148957 w 2525578"/>
              <a:gd name="connsiteY9" fmla="*/ 0 h 4374350"/>
              <a:gd name="connsiteX10" fmla="*/ 2525578 w 2525578"/>
              <a:gd name="connsiteY10" fmla="*/ 376621 h 4374350"/>
              <a:gd name="connsiteX11" fmla="*/ 2525578 w 2525578"/>
              <a:gd name="connsiteY11" fmla="*/ 3321187 h 4374350"/>
              <a:gd name="connsiteX12" fmla="*/ 2295553 w 2525578"/>
              <a:gd name="connsiteY12" fmla="*/ 3668210 h 4374350"/>
              <a:gd name="connsiteX0-1" fmla="*/ 2295553 w 2525578"/>
              <a:gd name="connsiteY0-2" fmla="*/ 3668210 h 4374350"/>
              <a:gd name="connsiteX1-3" fmla="*/ 1839960 w 2525578"/>
              <a:gd name="connsiteY1-4" fmla="*/ 3836330 h 4374350"/>
              <a:gd name="connsiteX2-5" fmla="*/ 376621 w 2525578"/>
              <a:gd name="connsiteY2-6" fmla="*/ 4374350 h 4374350"/>
              <a:gd name="connsiteX3-7" fmla="*/ 0 w 2525578"/>
              <a:gd name="connsiteY3-8" fmla="*/ 3997729 h 4374350"/>
              <a:gd name="connsiteX4-9" fmla="*/ 0 w 2525578"/>
              <a:gd name="connsiteY4-10" fmla="*/ 1053163 h 4374350"/>
              <a:gd name="connsiteX5-11" fmla="*/ 230025 w 2525578"/>
              <a:gd name="connsiteY5-12" fmla="*/ 706140 h 4374350"/>
              <a:gd name="connsiteX6-13" fmla="*/ 685618 w 2525578"/>
              <a:gd name="connsiteY6-14" fmla="*/ 538020 h 4374350"/>
              <a:gd name="connsiteX7-15" fmla="*/ 686265 w 2525578"/>
              <a:gd name="connsiteY7-16" fmla="*/ 539754 h 4374350"/>
              <a:gd name="connsiteX8-17" fmla="*/ 2148957 w 2525578"/>
              <a:gd name="connsiteY8-18" fmla="*/ 0 h 4374350"/>
              <a:gd name="connsiteX9-19" fmla="*/ 2525578 w 2525578"/>
              <a:gd name="connsiteY9-20" fmla="*/ 376621 h 4374350"/>
              <a:gd name="connsiteX10-21" fmla="*/ 2525578 w 2525578"/>
              <a:gd name="connsiteY10-22" fmla="*/ 3321187 h 4374350"/>
              <a:gd name="connsiteX11-23" fmla="*/ 2295553 w 2525578"/>
              <a:gd name="connsiteY11-24" fmla="*/ 3668210 h 4374350"/>
              <a:gd name="connsiteX0-25" fmla="*/ 2295553 w 2525578"/>
              <a:gd name="connsiteY0-26" fmla="*/ 3668210 h 4374350"/>
              <a:gd name="connsiteX1-27" fmla="*/ 376621 w 2525578"/>
              <a:gd name="connsiteY1-28" fmla="*/ 4374350 h 4374350"/>
              <a:gd name="connsiteX2-29" fmla="*/ 0 w 2525578"/>
              <a:gd name="connsiteY2-30" fmla="*/ 3997729 h 4374350"/>
              <a:gd name="connsiteX3-31" fmla="*/ 0 w 2525578"/>
              <a:gd name="connsiteY3-32" fmla="*/ 1053163 h 4374350"/>
              <a:gd name="connsiteX4-33" fmla="*/ 230025 w 2525578"/>
              <a:gd name="connsiteY4-34" fmla="*/ 706140 h 4374350"/>
              <a:gd name="connsiteX5-35" fmla="*/ 685618 w 2525578"/>
              <a:gd name="connsiteY5-36" fmla="*/ 538020 h 4374350"/>
              <a:gd name="connsiteX6-37" fmla="*/ 686265 w 2525578"/>
              <a:gd name="connsiteY6-38" fmla="*/ 539754 h 4374350"/>
              <a:gd name="connsiteX7-39" fmla="*/ 2148957 w 2525578"/>
              <a:gd name="connsiteY7-40" fmla="*/ 0 h 4374350"/>
              <a:gd name="connsiteX8-41" fmla="*/ 2525578 w 2525578"/>
              <a:gd name="connsiteY8-42" fmla="*/ 376621 h 4374350"/>
              <a:gd name="connsiteX9-43" fmla="*/ 2525578 w 2525578"/>
              <a:gd name="connsiteY9-44" fmla="*/ 3321187 h 4374350"/>
              <a:gd name="connsiteX10-45" fmla="*/ 2295553 w 2525578"/>
              <a:gd name="connsiteY10-46" fmla="*/ 3668210 h 4374350"/>
              <a:gd name="connsiteX0-47" fmla="*/ 2295553 w 2525578"/>
              <a:gd name="connsiteY0-48" fmla="*/ 3668210 h 4374350"/>
              <a:gd name="connsiteX1-49" fmla="*/ 376621 w 2525578"/>
              <a:gd name="connsiteY1-50" fmla="*/ 4374350 h 4374350"/>
              <a:gd name="connsiteX2-51" fmla="*/ 0 w 2525578"/>
              <a:gd name="connsiteY2-52" fmla="*/ 3997729 h 4374350"/>
              <a:gd name="connsiteX3-53" fmla="*/ 0 w 2525578"/>
              <a:gd name="connsiteY3-54" fmla="*/ 1053163 h 4374350"/>
              <a:gd name="connsiteX4-55" fmla="*/ 230025 w 2525578"/>
              <a:gd name="connsiteY4-56" fmla="*/ 706140 h 4374350"/>
              <a:gd name="connsiteX5-57" fmla="*/ 685618 w 2525578"/>
              <a:gd name="connsiteY5-58" fmla="*/ 538020 h 4374350"/>
              <a:gd name="connsiteX6-59" fmla="*/ 2148957 w 2525578"/>
              <a:gd name="connsiteY6-60" fmla="*/ 0 h 4374350"/>
              <a:gd name="connsiteX7-61" fmla="*/ 2525578 w 2525578"/>
              <a:gd name="connsiteY7-62" fmla="*/ 376621 h 4374350"/>
              <a:gd name="connsiteX8-63" fmla="*/ 2525578 w 2525578"/>
              <a:gd name="connsiteY8-64" fmla="*/ 3321187 h 4374350"/>
              <a:gd name="connsiteX9-65" fmla="*/ 2295553 w 2525578"/>
              <a:gd name="connsiteY9-66" fmla="*/ 3668210 h 4374350"/>
              <a:gd name="connsiteX0-67" fmla="*/ 2295553 w 2525578"/>
              <a:gd name="connsiteY0-68" fmla="*/ 3668210 h 4374350"/>
              <a:gd name="connsiteX1-69" fmla="*/ 376621 w 2525578"/>
              <a:gd name="connsiteY1-70" fmla="*/ 4374350 h 4374350"/>
              <a:gd name="connsiteX2-71" fmla="*/ 0 w 2525578"/>
              <a:gd name="connsiteY2-72" fmla="*/ 3997729 h 4374350"/>
              <a:gd name="connsiteX3-73" fmla="*/ 0 w 2525578"/>
              <a:gd name="connsiteY3-74" fmla="*/ 1053163 h 4374350"/>
              <a:gd name="connsiteX4-75" fmla="*/ 230025 w 2525578"/>
              <a:gd name="connsiteY4-76" fmla="*/ 706140 h 4374350"/>
              <a:gd name="connsiteX5-77" fmla="*/ 2148957 w 2525578"/>
              <a:gd name="connsiteY5-78" fmla="*/ 0 h 4374350"/>
              <a:gd name="connsiteX6-79" fmla="*/ 2525578 w 2525578"/>
              <a:gd name="connsiteY6-80" fmla="*/ 376621 h 4374350"/>
              <a:gd name="connsiteX7-81" fmla="*/ 2525578 w 2525578"/>
              <a:gd name="connsiteY7-82" fmla="*/ 3321187 h 4374350"/>
              <a:gd name="connsiteX8-83" fmla="*/ 2295553 w 2525578"/>
              <a:gd name="connsiteY8-84" fmla="*/ 3668210 h 4374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525578" h="4374350">
                <a:moveTo>
                  <a:pt x="2295553" y="3668210"/>
                </a:moveTo>
                <a:lnTo>
                  <a:pt x="376621" y="4374350"/>
                </a:lnTo>
                <a:cubicBezTo>
                  <a:pt x="168621" y="4374350"/>
                  <a:pt x="0" y="4205731"/>
                  <a:pt x="0" y="3997729"/>
                </a:cubicBezTo>
                <a:lnTo>
                  <a:pt x="0" y="1053163"/>
                </a:lnTo>
                <a:cubicBezTo>
                  <a:pt x="0" y="897164"/>
                  <a:pt x="94851" y="763312"/>
                  <a:pt x="230025" y="706140"/>
                </a:cubicBezTo>
                <a:lnTo>
                  <a:pt x="2148957" y="0"/>
                </a:lnTo>
                <a:cubicBezTo>
                  <a:pt x="2356957" y="1"/>
                  <a:pt x="2525578" y="168619"/>
                  <a:pt x="2525578" y="376621"/>
                </a:cubicBezTo>
                <a:lnTo>
                  <a:pt x="2525578" y="3321187"/>
                </a:lnTo>
                <a:cubicBezTo>
                  <a:pt x="2525578" y="3477186"/>
                  <a:pt x="2430727" y="3611038"/>
                  <a:pt x="2295553" y="3668210"/>
                </a:cubicBez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4" name="任意多边形 3"/>
          <p:cNvSpPr/>
          <p:nvPr userDrawn="1"/>
        </p:nvSpPr>
        <p:spPr>
          <a:xfrm rot="16200000" flipV="1">
            <a:off x="662795" y="714626"/>
            <a:ext cx="432000" cy="864000"/>
          </a:xfrm>
          <a:custGeom>
            <a:avLst/>
            <a:gdLst>
              <a:gd name="connsiteX0" fmla="*/ 2295553 w 2525578"/>
              <a:gd name="connsiteY0" fmla="*/ 3668210 h 4374350"/>
              <a:gd name="connsiteX1" fmla="*/ 1839960 w 2525578"/>
              <a:gd name="connsiteY1" fmla="*/ 3836330 h 4374350"/>
              <a:gd name="connsiteX2" fmla="*/ 1839313 w 2525578"/>
              <a:gd name="connsiteY2" fmla="*/ 3834596 h 4374350"/>
              <a:gd name="connsiteX3" fmla="*/ 376621 w 2525578"/>
              <a:gd name="connsiteY3" fmla="*/ 4374350 h 4374350"/>
              <a:gd name="connsiteX4" fmla="*/ 0 w 2525578"/>
              <a:gd name="connsiteY4" fmla="*/ 3997729 h 4374350"/>
              <a:gd name="connsiteX5" fmla="*/ 0 w 2525578"/>
              <a:gd name="connsiteY5" fmla="*/ 1053163 h 4374350"/>
              <a:gd name="connsiteX6" fmla="*/ 230025 w 2525578"/>
              <a:gd name="connsiteY6" fmla="*/ 706140 h 4374350"/>
              <a:gd name="connsiteX7" fmla="*/ 685618 w 2525578"/>
              <a:gd name="connsiteY7" fmla="*/ 538020 h 4374350"/>
              <a:gd name="connsiteX8" fmla="*/ 686265 w 2525578"/>
              <a:gd name="connsiteY8" fmla="*/ 539754 h 4374350"/>
              <a:gd name="connsiteX9" fmla="*/ 2148957 w 2525578"/>
              <a:gd name="connsiteY9" fmla="*/ 0 h 4374350"/>
              <a:gd name="connsiteX10" fmla="*/ 2525578 w 2525578"/>
              <a:gd name="connsiteY10" fmla="*/ 376621 h 4374350"/>
              <a:gd name="connsiteX11" fmla="*/ 2525578 w 2525578"/>
              <a:gd name="connsiteY11" fmla="*/ 3321187 h 4374350"/>
              <a:gd name="connsiteX12" fmla="*/ 2295553 w 2525578"/>
              <a:gd name="connsiteY12" fmla="*/ 3668210 h 4374350"/>
              <a:gd name="connsiteX0-1" fmla="*/ 2295553 w 2525578"/>
              <a:gd name="connsiteY0-2" fmla="*/ 3668210 h 4374350"/>
              <a:gd name="connsiteX1-3" fmla="*/ 1839960 w 2525578"/>
              <a:gd name="connsiteY1-4" fmla="*/ 3836330 h 4374350"/>
              <a:gd name="connsiteX2-5" fmla="*/ 376621 w 2525578"/>
              <a:gd name="connsiteY2-6" fmla="*/ 4374350 h 4374350"/>
              <a:gd name="connsiteX3-7" fmla="*/ 0 w 2525578"/>
              <a:gd name="connsiteY3-8" fmla="*/ 3997729 h 4374350"/>
              <a:gd name="connsiteX4-9" fmla="*/ 0 w 2525578"/>
              <a:gd name="connsiteY4-10" fmla="*/ 1053163 h 4374350"/>
              <a:gd name="connsiteX5-11" fmla="*/ 230025 w 2525578"/>
              <a:gd name="connsiteY5-12" fmla="*/ 706140 h 4374350"/>
              <a:gd name="connsiteX6-13" fmla="*/ 685618 w 2525578"/>
              <a:gd name="connsiteY6-14" fmla="*/ 538020 h 4374350"/>
              <a:gd name="connsiteX7-15" fmla="*/ 686265 w 2525578"/>
              <a:gd name="connsiteY7-16" fmla="*/ 539754 h 4374350"/>
              <a:gd name="connsiteX8-17" fmla="*/ 2148957 w 2525578"/>
              <a:gd name="connsiteY8-18" fmla="*/ 0 h 4374350"/>
              <a:gd name="connsiteX9-19" fmla="*/ 2525578 w 2525578"/>
              <a:gd name="connsiteY9-20" fmla="*/ 376621 h 4374350"/>
              <a:gd name="connsiteX10-21" fmla="*/ 2525578 w 2525578"/>
              <a:gd name="connsiteY10-22" fmla="*/ 3321187 h 4374350"/>
              <a:gd name="connsiteX11-23" fmla="*/ 2295553 w 2525578"/>
              <a:gd name="connsiteY11-24" fmla="*/ 3668210 h 4374350"/>
              <a:gd name="connsiteX0-25" fmla="*/ 2295553 w 2525578"/>
              <a:gd name="connsiteY0-26" fmla="*/ 3668210 h 4374350"/>
              <a:gd name="connsiteX1-27" fmla="*/ 376621 w 2525578"/>
              <a:gd name="connsiteY1-28" fmla="*/ 4374350 h 4374350"/>
              <a:gd name="connsiteX2-29" fmla="*/ 0 w 2525578"/>
              <a:gd name="connsiteY2-30" fmla="*/ 3997729 h 4374350"/>
              <a:gd name="connsiteX3-31" fmla="*/ 0 w 2525578"/>
              <a:gd name="connsiteY3-32" fmla="*/ 1053163 h 4374350"/>
              <a:gd name="connsiteX4-33" fmla="*/ 230025 w 2525578"/>
              <a:gd name="connsiteY4-34" fmla="*/ 706140 h 4374350"/>
              <a:gd name="connsiteX5-35" fmla="*/ 685618 w 2525578"/>
              <a:gd name="connsiteY5-36" fmla="*/ 538020 h 4374350"/>
              <a:gd name="connsiteX6-37" fmla="*/ 686265 w 2525578"/>
              <a:gd name="connsiteY6-38" fmla="*/ 539754 h 4374350"/>
              <a:gd name="connsiteX7-39" fmla="*/ 2148957 w 2525578"/>
              <a:gd name="connsiteY7-40" fmla="*/ 0 h 4374350"/>
              <a:gd name="connsiteX8-41" fmla="*/ 2525578 w 2525578"/>
              <a:gd name="connsiteY8-42" fmla="*/ 376621 h 4374350"/>
              <a:gd name="connsiteX9-43" fmla="*/ 2525578 w 2525578"/>
              <a:gd name="connsiteY9-44" fmla="*/ 3321187 h 4374350"/>
              <a:gd name="connsiteX10-45" fmla="*/ 2295553 w 2525578"/>
              <a:gd name="connsiteY10-46" fmla="*/ 3668210 h 4374350"/>
              <a:gd name="connsiteX0-47" fmla="*/ 2295553 w 2525578"/>
              <a:gd name="connsiteY0-48" fmla="*/ 3668210 h 4374350"/>
              <a:gd name="connsiteX1-49" fmla="*/ 376621 w 2525578"/>
              <a:gd name="connsiteY1-50" fmla="*/ 4374350 h 4374350"/>
              <a:gd name="connsiteX2-51" fmla="*/ 0 w 2525578"/>
              <a:gd name="connsiteY2-52" fmla="*/ 3997729 h 4374350"/>
              <a:gd name="connsiteX3-53" fmla="*/ 0 w 2525578"/>
              <a:gd name="connsiteY3-54" fmla="*/ 1053163 h 4374350"/>
              <a:gd name="connsiteX4-55" fmla="*/ 230025 w 2525578"/>
              <a:gd name="connsiteY4-56" fmla="*/ 706140 h 4374350"/>
              <a:gd name="connsiteX5-57" fmla="*/ 685618 w 2525578"/>
              <a:gd name="connsiteY5-58" fmla="*/ 538020 h 4374350"/>
              <a:gd name="connsiteX6-59" fmla="*/ 2148957 w 2525578"/>
              <a:gd name="connsiteY6-60" fmla="*/ 0 h 4374350"/>
              <a:gd name="connsiteX7-61" fmla="*/ 2525578 w 2525578"/>
              <a:gd name="connsiteY7-62" fmla="*/ 376621 h 4374350"/>
              <a:gd name="connsiteX8-63" fmla="*/ 2525578 w 2525578"/>
              <a:gd name="connsiteY8-64" fmla="*/ 3321187 h 4374350"/>
              <a:gd name="connsiteX9-65" fmla="*/ 2295553 w 2525578"/>
              <a:gd name="connsiteY9-66" fmla="*/ 3668210 h 4374350"/>
              <a:gd name="connsiteX0-67" fmla="*/ 2295553 w 2525578"/>
              <a:gd name="connsiteY0-68" fmla="*/ 3668210 h 4374350"/>
              <a:gd name="connsiteX1-69" fmla="*/ 376621 w 2525578"/>
              <a:gd name="connsiteY1-70" fmla="*/ 4374350 h 4374350"/>
              <a:gd name="connsiteX2-71" fmla="*/ 0 w 2525578"/>
              <a:gd name="connsiteY2-72" fmla="*/ 3997729 h 4374350"/>
              <a:gd name="connsiteX3-73" fmla="*/ 0 w 2525578"/>
              <a:gd name="connsiteY3-74" fmla="*/ 1053163 h 4374350"/>
              <a:gd name="connsiteX4-75" fmla="*/ 230025 w 2525578"/>
              <a:gd name="connsiteY4-76" fmla="*/ 706140 h 4374350"/>
              <a:gd name="connsiteX5-77" fmla="*/ 2148957 w 2525578"/>
              <a:gd name="connsiteY5-78" fmla="*/ 0 h 4374350"/>
              <a:gd name="connsiteX6-79" fmla="*/ 2525578 w 2525578"/>
              <a:gd name="connsiteY6-80" fmla="*/ 376621 h 4374350"/>
              <a:gd name="connsiteX7-81" fmla="*/ 2525578 w 2525578"/>
              <a:gd name="connsiteY7-82" fmla="*/ 3321187 h 4374350"/>
              <a:gd name="connsiteX8-83" fmla="*/ 2295553 w 2525578"/>
              <a:gd name="connsiteY8-84" fmla="*/ 3668210 h 4374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525578" h="4374350">
                <a:moveTo>
                  <a:pt x="2295553" y="3668210"/>
                </a:moveTo>
                <a:lnTo>
                  <a:pt x="376621" y="4374350"/>
                </a:lnTo>
                <a:cubicBezTo>
                  <a:pt x="168621" y="4374350"/>
                  <a:pt x="0" y="4205731"/>
                  <a:pt x="0" y="3997729"/>
                </a:cubicBezTo>
                <a:lnTo>
                  <a:pt x="0" y="1053163"/>
                </a:lnTo>
                <a:cubicBezTo>
                  <a:pt x="0" y="897164"/>
                  <a:pt x="94851" y="763312"/>
                  <a:pt x="230025" y="706140"/>
                </a:cubicBezTo>
                <a:lnTo>
                  <a:pt x="2148957" y="0"/>
                </a:lnTo>
                <a:cubicBezTo>
                  <a:pt x="2356957" y="1"/>
                  <a:pt x="2525578" y="168619"/>
                  <a:pt x="2525578" y="376621"/>
                </a:cubicBezTo>
                <a:lnTo>
                  <a:pt x="2525578" y="3321187"/>
                </a:lnTo>
                <a:cubicBezTo>
                  <a:pt x="2525578" y="3477186"/>
                  <a:pt x="2430727" y="3611038"/>
                  <a:pt x="2295553" y="3668210"/>
                </a:cubicBez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1" y="0"/>
            <a:ext cx="12192000" cy="685800"/>
          </a:xfrm>
          <a:prstGeom prst="rect">
            <a:avLst/>
          </a:prstGeom>
          <a:gradFill flip="none" rotWithShape="1">
            <a:gsLst>
              <a:gs pos="9000">
                <a:schemeClr val="accent5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5797701" y="25704"/>
            <a:ext cx="4641984" cy="636600"/>
            <a:chOff x="4154102" y="-4029820"/>
            <a:chExt cx="3481488" cy="636600"/>
          </a:xfrm>
        </p:grpSpPr>
        <p:sp>
          <p:nvSpPr>
            <p:cNvPr id="13" name="文本框 12"/>
            <p:cNvSpPr txBox="1"/>
            <p:nvPr userDrawn="1"/>
          </p:nvSpPr>
          <p:spPr>
            <a:xfrm>
              <a:off x="4154102" y="-4029820"/>
              <a:ext cx="3050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中国地质大学</a:t>
              </a:r>
              <a:r>
                <a:rPr lang="en-US" altLang="zh-CN" sz="24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24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武汉</a:t>
              </a:r>
              <a:r>
                <a:rPr lang="en-US" altLang="zh-CN" sz="24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r>
                <a:rPr lang="zh-CN" altLang="en-US" sz="24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华文行楷" panose="02010800040101010101" pitchFamily="2" charset="-122"/>
                  <a:ea typeface="华文行楷" panose="02010800040101010101" pitchFamily="2" charset="-122"/>
                </a:rPr>
                <a:t> </a:t>
              </a:r>
              <a:r>
                <a:rPr lang="zh-CN" altLang="en-US" sz="16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自动化学院</a:t>
              </a:r>
              <a:endParaRPr lang="zh-CN" altLang="en-US" sz="1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4787550" y="-3670219"/>
              <a:ext cx="28480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12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School</a:t>
              </a:r>
              <a:r>
                <a:rPr lang="en-US" altLang="zh-CN" sz="1200" b="1" cap="none" spc="0" baseline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of Automation, China University of Geosciences</a:t>
              </a:r>
              <a:endParaRPr lang="zh-CN" altLang="en-US" sz="12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789229" y="250750"/>
            <a:ext cx="864000" cy="864000"/>
            <a:chOff x="7093224" y="1354590"/>
            <a:chExt cx="864000" cy="864000"/>
          </a:xfrm>
        </p:grpSpPr>
        <p:sp>
          <p:nvSpPr>
            <p:cNvPr id="18" name="流程图: 联系 17"/>
            <p:cNvSpPr/>
            <p:nvPr userDrawn="1"/>
          </p:nvSpPr>
          <p:spPr>
            <a:xfrm>
              <a:off x="7093224" y="1354590"/>
              <a:ext cx="864000" cy="864000"/>
            </a:xfrm>
            <a:prstGeom prst="flowChartConnector">
              <a:avLst/>
            </a:prstGeom>
            <a:solidFill>
              <a:srgbClr val="FCFCF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307" y="1380123"/>
              <a:ext cx="801966" cy="812934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2" y="-191069"/>
            <a:ext cx="1763534" cy="8772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5B21E82-F47F-4720-984C-ACC811016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383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1F68B17-CD88-4BA5-895F-95A425C6DB8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.sogou.com/d?query=%E7%81%AB%E7%94%B5%E5%8E%82%E9%94%85%E7%82%89&amp;forbidqc=&amp;entityid=&amp;preQuery=&amp;rawQuery=&amp;queryList=&amp;st=&amp;did=176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11125.vsdx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7844.vsd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Drawing91067.vsdx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Drawing8956.vsdx"/><Relationship Id="rId9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101178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package" Target="../embeddings/Microsoft_Visio_Drawing111289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package" Target="../embeddings/Microsoft_Visio_Drawing1213910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Drawing13141011.vsd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Visio_Drawing14151112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c.sogou.com/d?query=%E7%81%AB%E7%94%B5%E5%8E%82%E9%94%85%E7%82%89&amp;forbidqc=&amp;entityid=&amp;preQuery=&amp;rawQuery=&amp;queryList=&amp;st=&amp;did=144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Visio_Drawing15161213.vsd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hu.com/a/325797890_65152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4511.vsd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7.xml"/><Relationship Id="rId7" Type="http://schemas.openxmlformats.org/officeDocument/2006/relationships/hyperlink" Target="http://ny.chinacenn.com/xwzx/20180123/105595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11" Type="http://schemas.openxmlformats.org/officeDocument/2006/relationships/image" Target="../media/image21.png"/><Relationship Id="rId5" Type="http://schemas.openxmlformats.org/officeDocument/2006/relationships/package" Target="../embeddings/Microsoft_Visio_Drawing5622.vsdx"/><Relationship Id="rId10" Type="http://schemas.openxmlformats.org/officeDocument/2006/relationships/image" Target="../media/image20.jpeg"/><Relationship Id="rId4" Type="http://schemas.openxmlformats.org/officeDocument/2006/relationships/image" Target="../media/image18.jpeg"/><Relationship Id="rId9" Type="http://schemas.openxmlformats.org/officeDocument/2006/relationships/hyperlink" Target="https://www.sohu.com/a/432958437_75269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pic.sogou.com/d?query=%E7%81%AB%E7%94%B5%E5%8E%82%E9%94%85%E7%82%89&amp;forbidqc=&amp;entityid=&amp;preQuery=&amp;rawQuery=&amp;queryList=&amp;st=&amp;did=1442" TargetMode="Externa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6733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r="6329"/>
          <a:stretch>
            <a:fillRect/>
          </a:stretch>
        </p:blipFill>
        <p:spPr>
          <a:xfrm>
            <a:off x="1645548" y="1228844"/>
            <a:ext cx="2414235" cy="2130138"/>
          </a:xfrm>
          <a:prstGeom prst="diamond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"/>
          <a:stretch>
            <a:fillRect/>
          </a:stretch>
        </p:blipFill>
        <p:spPr>
          <a:xfrm>
            <a:off x="6520563" y="87391"/>
            <a:ext cx="2414234" cy="2142758"/>
          </a:xfrm>
          <a:prstGeom prst="diamond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13677"/>
          <a:stretch>
            <a:fillRect/>
          </a:stretch>
        </p:blipFill>
        <p:spPr>
          <a:xfrm>
            <a:off x="3270554" y="101419"/>
            <a:ext cx="2414235" cy="2133234"/>
          </a:xfrm>
          <a:prstGeom prst="diamond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6" t="17645" r="-911" b="874"/>
          <a:stretch>
            <a:fillRect/>
          </a:stretch>
        </p:blipFill>
        <p:spPr>
          <a:xfrm>
            <a:off x="4895559" y="1177908"/>
            <a:ext cx="2414234" cy="2176298"/>
          </a:xfrm>
          <a:prstGeom prst="diamond">
            <a:avLst/>
          </a:prstGeom>
        </p:spPr>
      </p:pic>
      <p:pic>
        <p:nvPicPr>
          <p:cNvPr id="1032" name="Picture 8" descr="https://ss1.bdstatic.com/70cFvXSh_Q1YnxGkpoWK1HF6hhy/it/u=541185980,3690178925&amp;fm=26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68" y="1228844"/>
            <a:ext cx="2414235" cy="2217097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235871" y="3653537"/>
            <a:ext cx="573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网络化过程控制系统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DC873AC1-EB51-435B-A199-87022AA91D7F}"/>
              </a:ext>
            </a:extLst>
          </p:cNvPr>
          <p:cNvGrpSpPr/>
          <p:nvPr/>
        </p:nvGrpSpPr>
        <p:grpSpPr>
          <a:xfrm>
            <a:off x="4236176" y="5938926"/>
            <a:ext cx="3733000" cy="545552"/>
            <a:chOff x="4052625" y="6226897"/>
            <a:chExt cx="3733000" cy="545552"/>
          </a:xfrm>
        </p:grpSpPr>
        <p:pic>
          <p:nvPicPr>
            <p:cNvPr id="19" name="图片 18" descr="地大自动标志_副本-15-3-6.jp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052625" y="6243523"/>
              <a:ext cx="461719" cy="45763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/>
            <p:cNvSpPr txBox="1"/>
            <p:nvPr userDrawn="1"/>
          </p:nvSpPr>
          <p:spPr>
            <a:xfrm>
              <a:off x="4564872" y="6226897"/>
              <a:ext cx="32207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spc="50" dirty="0">
                  <a:ln w="9525" cmpd="sng">
                    <a:noFill/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中国地质大学</a:t>
              </a:r>
              <a:r>
                <a:rPr lang="en-US" altLang="zh-CN" sz="1600" spc="50" dirty="0">
                  <a:ln w="9525" cmpd="sng">
                    <a:noFill/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spc="50" dirty="0">
                  <a:ln w="9525" cmpd="sng">
                    <a:noFill/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武汉</a:t>
              </a:r>
              <a:r>
                <a:rPr lang="en-US" altLang="zh-CN" sz="1600" spc="50" dirty="0">
                  <a:ln w="9525" cmpd="sng">
                    <a:noFill/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spc="50" dirty="0">
                  <a:ln w="9525" cmpd="sng">
                    <a:noFill/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自动化学院</a:t>
              </a:r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4679464" y="6526228"/>
              <a:ext cx="30844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1000" dirty="0">
                  <a:ln w="10160">
                    <a:noFill/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School of Automation, China University of Geosciences</a:t>
              </a:r>
              <a:endParaRPr lang="zh-CN" altLang="en-US" sz="1000" dirty="0">
                <a:ln w="10160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F406F7A-88FF-4945-B2B4-096A730DD187}"/>
              </a:ext>
            </a:extLst>
          </p:cNvPr>
          <p:cNvSpPr txBox="1"/>
          <p:nvPr/>
        </p:nvSpPr>
        <p:spPr>
          <a:xfrm>
            <a:off x="5556031" y="488250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7005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何王勇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606218CC-3A21-4A47-85F0-AA99EE4543BF}"/>
              </a:ext>
            </a:extLst>
          </p:cNvPr>
          <p:cNvSpPr txBox="1"/>
          <p:nvPr/>
        </p:nvSpPr>
        <p:spPr>
          <a:xfrm>
            <a:off x="4497675" y="5331662"/>
            <a:ext cx="3238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77005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hewangyong@cug.edu.cn</a:t>
            </a:r>
            <a:endParaRPr lang="zh-CN" altLang="en-US" sz="2200" b="1" dirty="0">
              <a:solidFill>
                <a:srgbClr val="77005B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Line 4">
            <a:extLst>
              <a:ext uri="{FF2B5EF4-FFF2-40B4-BE49-F238E27FC236}">
                <a16:creationId xmlns:a16="http://schemas.microsoft.com/office/drawing/2014/main" xmlns="" id="{28B7E193-875D-4F86-8F43-E2FC3C40D7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5594" y="4648983"/>
            <a:ext cx="8913688" cy="0"/>
          </a:xfrm>
          <a:prstGeom prst="line">
            <a:avLst/>
          </a:prstGeom>
          <a:noFill/>
          <a:ln w="203200" cmpd="tri">
            <a:solidFill>
              <a:srgbClr val="800080"/>
            </a:solidFill>
            <a:miter lim="800000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77D33CA-0F97-49F4-846B-386CB4F04939}"/>
              </a:ext>
            </a:extLst>
          </p:cNvPr>
          <p:cNvSpPr txBox="1"/>
          <p:nvPr/>
        </p:nvSpPr>
        <p:spPr>
          <a:xfrm>
            <a:off x="9270293" y="5968926"/>
            <a:ext cx="2023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20FA65B-283D-4B50-853E-9B49D05BC4F1}" type="datetime2">
              <a:rPr lang="zh-CN" altLang="en-US" sz="2200" b="1" smtClean="0">
                <a:solidFill>
                  <a:srgbClr val="77005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2021年4月14日</a:t>
            </a:fld>
            <a:endParaRPr lang="zh-CN" altLang="en-US" sz="2200" b="1" dirty="0">
              <a:solidFill>
                <a:srgbClr val="77005B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控制系统需求说明与安全分析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75504" y="1348469"/>
            <a:ext cx="4674650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锅炉燃烧控制系统安全分析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6438" y="1854729"/>
            <a:ext cx="10949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被加热工艺介质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过低或中断时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，能切断燃料气控制阀燃料充分燃烧；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保证最小燃料气流量，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防止回火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保证最大燃料气流量，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防止脱火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475505" y="3359621"/>
            <a:ext cx="5174668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锅炉汽包水位控制系统安全分析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6439" y="3865881"/>
            <a:ext cx="11072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是锅炉运行的重要标志；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水位过高，影响水汽分离，饱和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水蒸汽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水进入过热器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、主蒸汽管道等，导致管壁结垢或损坏；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水位过低，加快水的汽化速度，使汽包内水的变化速度很快，甚至导致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水全部汽化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，造成爆炸。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475504" y="5351070"/>
            <a:ext cx="8218119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过热蒸汽温度控制系统安全分析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5048" y="5736032"/>
            <a:ext cx="6064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过热蒸汽温度过高，容易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烧坏过热器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过热蒸汽温度过低，则会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降低全厂热效率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9460" name="Picture 4" descr="https://i02piccdn.sogoucdn.com/3aa7772a1fafa09d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68" y="2313072"/>
            <a:ext cx="4359882" cy="20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0" name="文本框 1169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控制对象特性分析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71" name="TextBox 6"/>
          <p:cNvSpPr txBox="1"/>
          <p:nvPr/>
        </p:nvSpPr>
        <p:spPr>
          <a:xfrm>
            <a:off x="354570" y="1404636"/>
            <a:ext cx="7018504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被控对象变量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72" name="矩形 1171"/>
          <p:cNvSpPr/>
          <p:nvPr/>
        </p:nvSpPr>
        <p:spPr>
          <a:xfrm>
            <a:off x="475504" y="1871519"/>
            <a:ext cx="11716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输入变量：  负荷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给水量、蒸汽需求量、燃料量、热空气、烟气等。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输出变量：  汽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包水位、蒸汽压力、过热蒸汽温度、炉膛负压、过剩烟气等。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694302"/>
              </p:ext>
            </p:extLst>
          </p:nvPr>
        </p:nvGraphicFramePr>
        <p:xfrm>
          <a:off x="104188" y="3801437"/>
          <a:ext cx="6411074" cy="26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Visio" r:id="rId4" imgW="4295785" imgH="1733660" progId="Visio.Drawing.15">
                  <p:embed/>
                </p:oleObj>
              </mc:Choice>
              <mc:Fallback>
                <p:oleObj name="Visio" r:id="rId4" imgW="4295785" imgH="1733660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88" y="3801437"/>
                        <a:ext cx="6411074" cy="2692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367369"/>
              </p:ext>
            </p:extLst>
          </p:nvPr>
        </p:nvGraphicFramePr>
        <p:xfrm>
          <a:off x="6493267" y="3524035"/>
          <a:ext cx="5513797" cy="2760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r:id="rId6" imgW="3495747" imgH="1333650" progId="Visio.Drawing.15">
                  <p:embed/>
                </p:oleObj>
              </mc:Choice>
              <mc:Fallback>
                <p:oleObj r:id="rId6" imgW="3495747" imgH="1333650" progId="Visio.Drawing.15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3267" y="3524035"/>
                        <a:ext cx="5513797" cy="2760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0" name="文本框 1169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控制对象特性分析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71" name="TextBox 6"/>
          <p:cNvSpPr txBox="1"/>
          <p:nvPr/>
        </p:nvSpPr>
        <p:spPr>
          <a:xfrm>
            <a:off x="354570" y="1460460"/>
            <a:ext cx="7018504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锅炉燃烧蒸汽压力的动态特性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72" name="矩形 1171"/>
          <p:cNvSpPr/>
          <p:nvPr/>
        </p:nvSpPr>
        <p:spPr>
          <a:xfrm>
            <a:off x="475504" y="1966720"/>
            <a:ext cx="11716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基本任务是燃料产生的热量满足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蒸汽负荷的需求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，同时保证经济型和安全性。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蒸汽压力反映了产生的蒸汽量与消耗的蒸汽量间的关系。若负荷不变，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燃料量增加则蒸汽压力增加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75504" y="2982383"/>
            <a:ext cx="7018504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过热蒸汽温度的动态特性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504" y="3536346"/>
            <a:ext cx="7426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受负荷、炉膛过量蒸汽系数、给水温度、燃煤水分，灰分影响。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10584"/>
              </p:ext>
            </p:extLst>
          </p:nvPr>
        </p:nvGraphicFramePr>
        <p:xfrm>
          <a:off x="2847072" y="4087153"/>
          <a:ext cx="5941138" cy="272193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970569"/>
                <a:gridCol w="2970569"/>
              </a:tblGrid>
              <a:tr h="31948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扰动因素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温度变化</a:t>
                      </a:r>
                      <a:r>
                        <a:rPr lang="en-US" sz="1800" kern="100" dirty="0">
                          <a:effectLst/>
                        </a:rPr>
                        <a:t>/℃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804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锅炉负荷±</a:t>
                      </a:r>
                      <a:r>
                        <a:rPr lang="en-US" sz="1800" kern="100">
                          <a:effectLst/>
                        </a:rPr>
                        <a:t>10%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±</a:t>
                      </a:r>
                      <a:r>
                        <a:rPr lang="en-US" sz="18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804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炉膛过量蒸汽系数±</a:t>
                      </a:r>
                      <a:r>
                        <a:rPr lang="en-US" sz="1800" kern="100">
                          <a:effectLst/>
                        </a:rPr>
                        <a:t>10%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±（</a:t>
                      </a:r>
                      <a:r>
                        <a:rPr lang="en-US" sz="1800" kern="100" dirty="0">
                          <a:effectLst/>
                        </a:rPr>
                        <a:t>10-20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804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给水温度±</a:t>
                      </a:r>
                      <a:r>
                        <a:rPr lang="en-US" sz="1800" kern="100">
                          <a:effectLst/>
                        </a:rPr>
                        <a:t>10%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±（</a:t>
                      </a:r>
                      <a:r>
                        <a:rPr lang="en-US" sz="1800" kern="100" dirty="0">
                          <a:effectLst/>
                        </a:rPr>
                        <a:t>4-5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804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燃煤水分±</a:t>
                      </a:r>
                      <a:r>
                        <a:rPr lang="en-US" sz="1800" kern="100">
                          <a:effectLst/>
                        </a:rPr>
                        <a:t>1%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±</a:t>
                      </a:r>
                      <a:r>
                        <a:rPr lang="en-US" sz="1800" kern="100" dirty="0">
                          <a:effectLst/>
                        </a:rPr>
                        <a:t>1.5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804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燃煤灰分±</a:t>
                      </a:r>
                      <a:r>
                        <a:rPr lang="en-US" sz="1800" kern="100">
                          <a:effectLst/>
                        </a:rPr>
                        <a:t>10%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±</a:t>
                      </a:r>
                      <a:r>
                        <a:rPr lang="en-US" sz="1800" kern="100" dirty="0">
                          <a:effectLst/>
                        </a:rPr>
                        <a:t>5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4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0" name="文本框 1169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控制对象特性分析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570" y="1587244"/>
            <a:ext cx="7018504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汽包水位的动态特性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504" y="2236783"/>
            <a:ext cx="117164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锅炉内水量不变下，蒸汽气泡体积变化会影响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汽包水位变化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蒸汽气泡体积取决于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汽包压力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汽包内水温和负荷需求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影响汽包水位变化主要有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给水量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蒸汽用量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lphaLcParenR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给水量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变化时，汽包水位响应曲线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lphaLcParenR"/>
            </a:pP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lphaLcParenR"/>
            </a:pP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lphaLcParenR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蒸汽用量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变化时，汽包水位响应曲线。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657193"/>
              </p:ext>
            </p:extLst>
          </p:nvPr>
        </p:nvGraphicFramePr>
        <p:xfrm>
          <a:off x="7983936" y="733406"/>
          <a:ext cx="3197586" cy="300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Visio" r:id="rId4" imgW="1924303" imgH="2333676" progId="Visio.Drawing.15">
                  <p:embed/>
                </p:oleObj>
              </mc:Choice>
              <mc:Fallback>
                <p:oleObj name="Visio" r:id="rId4" imgW="1924303" imgH="2333676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3936" y="733406"/>
                        <a:ext cx="3197586" cy="3006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913198"/>
              </p:ext>
            </p:extLst>
          </p:nvPr>
        </p:nvGraphicFramePr>
        <p:xfrm>
          <a:off x="8053217" y="3741916"/>
          <a:ext cx="3297270" cy="288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Visio" r:id="rId6" imgW="1895670" imgH="2324373" progId="Visio.Drawing.15">
                  <p:embed/>
                </p:oleObj>
              </mc:Choice>
              <mc:Fallback>
                <p:oleObj name="Visio" r:id="rId6" imgW="1895670" imgH="2324373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217" y="3741916"/>
                        <a:ext cx="3297270" cy="28838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284281" y="3609553"/>
            <a:ext cx="27818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			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			b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6406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46" y="4124107"/>
            <a:ext cx="2231616" cy="79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407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46" y="5621165"/>
            <a:ext cx="4869231" cy="87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412"/>
            <a:ext cx="8600349" cy="5698588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7031162" y="2163212"/>
            <a:ext cx="5015149" cy="540000"/>
            <a:chOff x="1967137" y="1717566"/>
            <a:chExt cx="4460112" cy="540000"/>
          </a:xfrm>
        </p:grpSpPr>
        <p:sp>
          <p:nvSpPr>
            <p:cNvPr id="2" name="矩形: 圆角 1"/>
            <p:cNvSpPr/>
            <p:nvPr/>
          </p:nvSpPr>
          <p:spPr>
            <a:xfrm>
              <a:off x="2544417" y="1717566"/>
              <a:ext cx="3882832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dirty="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704650" y="1755274"/>
              <a:ext cx="3569885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工艺流程图设计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67137" y="171756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40834" y="17175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31162" y="4843594"/>
            <a:ext cx="5160838" cy="540000"/>
            <a:chOff x="1967137" y="4255217"/>
            <a:chExt cx="4589677" cy="540000"/>
          </a:xfrm>
        </p:grpSpPr>
        <p:sp>
          <p:nvSpPr>
            <p:cNvPr id="78" name="矩形: 圆角 1"/>
            <p:cNvSpPr/>
            <p:nvPr/>
          </p:nvSpPr>
          <p:spPr>
            <a:xfrm>
              <a:off x="2544417" y="4255217"/>
              <a:ext cx="3882832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704372" y="4292925"/>
              <a:ext cx="385244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系统开车顺序及安全联锁设计</a:t>
              </a:r>
              <a:r>
                <a:rPr lang="en-US" altLang="zh-CN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	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967137" y="4255217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040834" y="425521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文本框 19"/>
          <p:cNvSpPr txBox="1"/>
          <p:nvPr/>
        </p:nvSpPr>
        <p:spPr>
          <a:xfrm>
            <a:off x="1577363" y="839801"/>
            <a:ext cx="632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控制系统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endParaRPr lang="en-US" altLang="zh-CN" sz="28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STMP1000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35356887-9171-4F3E-9749-9C9D122A9B60}"/>
              </a:ext>
            </a:extLst>
          </p:cNvPr>
          <p:cNvGrpSpPr/>
          <p:nvPr/>
        </p:nvGrpSpPr>
        <p:grpSpPr>
          <a:xfrm>
            <a:off x="7031162" y="3503403"/>
            <a:ext cx="5015149" cy="540000"/>
            <a:chOff x="1967137" y="1717566"/>
            <a:chExt cx="4460110" cy="54000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xmlns="" id="{E405EF5E-C7FA-40D6-B402-2512319F37A2}"/>
                </a:ext>
              </a:extLst>
            </p:cNvPr>
            <p:cNvSpPr/>
            <p:nvPr/>
          </p:nvSpPr>
          <p:spPr>
            <a:xfrm>
              <a:off x="2544417" y="1717566"/>
              <a:ext cx="3882830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dirty="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AD940F6E-C9E4-4CE5-87EC-E9298F1EFFCD}"/>
                </a:ext>
              </a:extLst>
            </p:cNvPr>
            <p:cNvSpPr/>
            <p:nvPr/>
          </p:nvSpPr>
          <p:spPr>
            <a:xfrm>
              <a:off x="2681825" y="1756733"/>
              <a:ext cx="374542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控制系统回路设计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C9E901EA-4CC9-4150-AA04-CA6E186E36B9}"/>
                </a:ext>
              </a:extLst>
            </p:cNvPr>
            <p:cNvSpPr/>
            <p:nvPr/>
          </p:nvSpPr>
          <p:spPr>
            <a:xfrm>
              <a:off x="1967137" y="171756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0C9DD13-707E-4534-96CF-E81447767D75}"/>
                </a:ext>
              </a:extLst>
            </p:cNvPr>
            <p:cNvSpPr txBox="1"/>
            <p:nvPr/>
          </p:nvSpPr>
          <p:spPr>
            <a:xfrm>
              <a:off x="2040834" y="17175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2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7934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STMP1000——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锅炉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对象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41" y="1637414"/>
            <a:ext cx="5689460" cy="5080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9" t="6780" r="22309" b="13113"/>
          <a:stretch/>
        </p:blipFill>
        <p:spPr>
          <a:xfrm>
            <a:off x="7094276" y="1637414"/>
            <a:ext cx="4750394" cy="50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7258" y="708394"/>
            <a:ext cx="7934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STMP1000——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锅炉对象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79214"/>
            <a:ext cx="9341800" cy="557878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9286877" y="1371600"/>
            <a:ext cx="2983095" cy="50044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可开展的实验内容：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自动化仪表、检测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计算机监控与报警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过程单元与对象特性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高级信息传输技术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基础控制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复杂控制与顺序控制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安全仪表控制系统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SIS 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过程监测与故障诊断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系统分析与综合设计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数据处理与系统建模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先进控制 </a:t>
            </a:r>
          </a:p>
          <a:p>
            <a:pPr marL="342900" marR="0" lvl="0" indent="-342900" defTabSz="91440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先进制造信息系统 </a:t>
            </a:r>
          </a:p>
        </p:txBody>
      </p:sp>
    </p:spTree>
    <p:extLst>
      <p:ext uri="{BB962C8B-B14F-4D97-AF65-F5344CB8AC3E}">
        <p14:creationId xmlns:p14="http://schemas.microsoft.com/office/powerpoint/2010/main" val="329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0711" y="701339"/>
            <a:ext cx="8532813" cy="615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551813"/>
            <a:ext cx="4423144" cy="4191000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1" name="文本框 7"/>
          <p:cNvSpPr txBox="1"/>
          <p:nvPr/>
        </p:nvSpPr>
        <p:spPr>
          <a:xfrm>
            <a:off x="237752" y="1484571"/>
            <a:ext cx="7934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STMP1000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7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018" y="1821490"/>
            <a:ext cx="10487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3200" b="1" dirty="0" smtClean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en-US" altLang="zh-CN" sz="32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endParaRPr kumimoji="1" lang="en-US" altLang="zh-CN" sz="3200" b="1" dirty="0" smtClean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zh-CN" altLang="en-US" sz="3200" b="1" dirty="0" smtClean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</a:t>
            </a:r>
            <a:endParaRPr kumimoji="1" lang="en-US" altLang="zh-CN" sz="3200" b="1" dirty="0" smtClean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3200" b="1" dirty="0" smtClean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艺</a:t>
            </a:r>
            <a:endParaRPr kumimoji="1" lang="en-US" altLang="zh-CN" sz="3200" b="1" dirty="0" smtClean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3200" b="1" dirty="0" smtClean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kumimoji="1" lang="en-US" altLang="zh-CN" sz="3200" b="1" dirty="0" smtClean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3200" b="1" dirty="0" smtClean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</a:t>
            </a:r>
            <a:endParaRPr kumimoji="1" lang="en-US" altLang="zh-CN" sz="3200" b="1" dirty="0" smtClean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3200" b="1" dirty="0" smtClean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0" b="19505"/>
          <a:stretch/>
        </p:blipFill>
        <p:spPr bwMode="auto">
          <a:xfrm rot="16200000">
            <a:off x="3687725" y="-1646275"/>
            <a:ext cx="6209415" cy="1079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工艺流程图设计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70" y="1460460"/>
            <a:ext cx="7018504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水汽热能系统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涉及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换热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相变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浓缩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等环节，兼顾气相反应。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以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加热炉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蒸发器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为原型的实验装置流程设计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i="1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除氧器热力除氧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i="1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软化水进入汽包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经对流管进入锅炉水冷壁。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返回汽包进行水汽分离。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饱和蒸汽进入过热器升温得到过热蒸汽。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过热蒸汽进入减温器壳程对温度微调。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符合要求的过热蒸汽输送给蒸发器。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70651" y="1818167"/>
            <a:ext cx="3912781" cy="616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 rotWithShape="1">
          <a:blip r:embed="rId4"/>
          <a:srcRect b="24665"/>
          <a:stretch/>
        </p:blipFill>
        <p:spPr bwMode="auto">
          <a:xfrm>
            <a:off x="8826190" y="668437"/>
            <a:ext cx="3365810" cy="20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56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412"/>
            <a:ext cx="8600349" cy="5698588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7031162" y="2163212"/>
            <a:ext cx="5015149" cy="540000"/>
            <a:chOff x="1967137" y="1717566"/>
            <a:chExt cx="4460112" cy="540000"/>
          </a:xfrm>
        </p:grpSpPr>
        <p:sp>
          <p:nvSpPr>
            <p:cNvPr id="2" name="矩形: 圆角 1"/>
            <p:cNvSpPr/>
            <p:nvPr/>
          </p:nvSpPr>
          <p:spPr>
            <a:xfrm>
              <a:off x="2544417" y="1717566"/>
              <a:ext cx="3882832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dirty="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704650" y="1755274"/>
              <a:ext cx="3569885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控制系统工艺流程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67137" y="171756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40834" y="17175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31162" y="4843594"/>
            <a:ext cx="5160838" cy="540000"/>
            <a:chOff x="1967137" y="4255217"/>
            <a:chExt cx="4589677" cy="540000"/>
          </a:xfrm>
        </p:grpSpPr>
        <p:sp>
          <p:nvSpPr>
            <p:cNvPr id="78" name="矩形: 圆角 1"/>
            <p:cNvSpPr/>
            <p:nvPr/>
          </p:nvSpPr>
          <p:spPr>
            <a:xfrm>
              <a:off x="2544417" y="4255217"/>
              <a:ext cx="3882832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704372" y="4292925"/>
              <a:ext cx="385244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控制对象特性分析</a:t>
              </a:r>
              <a:r>
                <a:rPr lang="en-US" altLang="zh-CN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	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967137" y="4255217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040834" y="425521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文本框 19"/>
          <p:cNvSpPr txBox="1"/>
          <p:nvPr/>
        </p:nvSpPr>
        <p:spPr>
          <a:xfrm>
            <a:off x="1577363" y="839801"/>
            <a:ext cx="632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锅炉控制系统需求分析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35356887-9171-4F3E-9749-9C9D122A9B60}"/>
              </a:ext>
            </a:extLst>
          </p:cNvPr>
          <p:cNvGrpSpPr/>
          <p:nvPr/>
        </p:nvGrpSpPr>
        <p:grpSpPr>
          <a:xfrm>
            <a:off x="7031162" y="3503403"/>
            <a:ext cx="5015149" cy="540000"/>
            <a:chOff x="1967137" y="1717566"/>
            <a:chExt cx="4460110" cy="540000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xmlns="" id="{E405EF5E-C7FA-40D6-B402-2512319F37A2}"/>
                </a:ext>
              </a:extLst>
            </p:cNvPr>
            <p:cNvSpPr/>
            <p:nvPr/>
          </p:nvSpPr>
          <p:spPr>
            <a:xfrm>
              <a:off x="2544417" y="1717566"/>
              <a:ext cx="3882830" cy="540000"/>
            </a:xfrm>
            <a:prstGeom prst="roundRect">
              <a:avLst/>
            </a:prstGeom>
            <a:solidFill>
              <a:srgbClr val="BED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dirty="0"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AD940F6E-C9E4-4CE5-87EC-E9298F1EFFCD}"/>
                </a:ext>
              </a:extLst>
            </p:cNvPr>
            <p:cNvSpPr/>
            <p:nvPr/>
          </p:nvSpPr>
          <p:spPr>
            <a:xfrm>
              <a:off x="2681825" y="1756733"/>
              <a:ext cx="374542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系统控制需求说明与安全分析</a:t>
              </a:r>
              <a:endPara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C9E901EA-4CC9-4150-AA04-CA6E186E36B9}"/>
                </a:ext>
              </a:extLst>
            </p:cNvPr>
            <p:cNvSpPr/>
            <p:nvPr/>
          </p:nvSpPr>
          <p:spPr>
            <a:xfrm>
              <a:off x="1967137" y="171756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0C9DD13-707E-4534-96CF-E81447767D75}"/>
                </a:ext>
              </a:extLst>
            </p:cNvPr>
            <p:cNvSpPr txBox="1"/>
            <p:nvPr/>
          </p:nvSpPr>
          <p:spPr>
            <a:xfrm>
              <a:off x="2040834" y="17175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72633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75504" y="1311112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过热蒸汽出口流量前馈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汽包水位反馈控制系统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243" y="1758447"/>
            <a:ext cx="117164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影响汽包水位的主要因素：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锅炉给水流量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蒸汽负荷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蒸汽负荷扰动引起的虚假水位：前馈控制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调节水阀开度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其它干扰对汽包水位的影响：反馈控制克服。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过热蒸汽出口流量前馈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汽包水位反馈的双冲量控制系统。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不足：给水系统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干扰不能及时调整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解决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：考虑给水流量变化，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形成三冲量控制系统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68" y="859236"/>
            <a:ext cx="4365756" cy="31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10249787" y="2814358"/>
            <a:ext cx="1233376" cy="1566616"/>
          </a:xfrm>
          <a:prstGeom prst="ellips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55" y="3848986"/>
            <a:ext cx="9277794" cy="300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712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过热蒸汽出口流量前馈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汽包水位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锅炉上水流量串级控制系统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过热蒸汽出口流量前馈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锅炉上水流量串级控制系统。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串级控制外环：汽包水位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串级控制内环：汽包上水流量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前馈控制：过热蒸汽出口流量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2" y="4325964"/>
            <a:ext cx="2965500" cy="2580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16" y="2307265"/>
            <a:ext cx="6406709" cy="21537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79" y="4325964"/>
            <a:ext cx="3183485" cy="258021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710879" y="5613098"/>
            <a:ext cx="382274" cy="19242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70" y="4735773"/>
            <a:ext cx="6497852" cy="2107412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8945320" y="4625325"/>
            <a:ext cx="552156" cy="22352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过热蒸汽出口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流量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汽包水位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锅炉上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水流量三重量控制系统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8" y="2242066"/>
            <a:ext cx="11047475" cy="389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8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过热蒸汽出口压力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燃料流量串级控制系统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影响过热蒸汽出口压力因素：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燃料流量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最显著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过热蒸汽出口流量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燃料流量的扰动：串级控制负回路变量，且将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燃料流量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作为操纵变量。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过热蒸汽出口压力：输入量，且为主被控量。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0772399"/>
              </p:ext>
            </p:extLst>
          </p:nvPr>
        </p:nvGraphicFramePr>
        <p:xfrm>
          <a:off x="2352740" y="3601884"/>
          <a:ext cx="7962023" cy="27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Visio" r:id="rId4" imgW="5457946" imgH="1533655" progId="Visio.Drawing.15">
                  <p:embed/>
                </p:oleObj>
              </mc:Choice>
              <mc:Fallback>
                <p:oleObj name="Visio" r:id="rId4" imgW="5457946" imgH="1533655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740" y="3601884"/>
                        <a:ext cx="7962023" cy="2780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烟气含氧量前馈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燃料流量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风量双闭环比值控制系统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816441"/>
            <a:ext cx="117164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燃料和空气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合适比例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保证锅炉最佳燃烧，此时烟气含氧量在正常范围内波动。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检测烟气含氧量值，判断燃烧状态，进而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调节风量使燃料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燃烧充分。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烟气含氧量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作为前馈信号，与空气流量控制形成前馈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反馈控制。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空气流量反馈根据燃料与风量的比例关系进行比例控制。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此控制回路为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前馈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反馈双闭环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比值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系统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063954"/>
              </p:ext>
            </p:extLst>
          </p:nvPr>
        </p:nvGraphicFramePr>
        <p:xfrm>
          <a:off x="6333752" y="3699059"/>
          <a:ext cx="5818496" cy="307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Visio" r:id="rId4" imgW="5238988" imgH="2724383" progId="Visio.Drawing.15">
                  <p:embed/>
                </p:oleObj>
              </mc:Choice>
              <mc:Fallback>
                <p:oleObj name="Visio" r:id="rId4" imgW="5238988" imgH="2724383" progId="Visio.Drawing.1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752" y="3699059"/>
                        <a:ext cx="5818496" cy="30775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8" y="4224219"/>
            <a:ext cx="5222351" cy="2444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475224" y="5570668"/>
            <a:ext cx="3323868" cy="1134480"/>
            <a:chOff x="6475224" y="5570668"/>
            <a:chExt cx="3323868" cy="1134480"/>
          </a:xfrm>
        </p:grpSpPr>
        <p:sp>
          <p:nvSpPr>
            <p:cNvPr id="2" name="TextBox 1"/>
            <p:cNvSpPr txBox="1"/>
            <p:nvPr/>
          </p:nvSpPr>
          <p:spPr>
            <a:xfrm>
              <a:off x="6475224" y="5570668"/>
              <a:ext cx="850607" cy="3231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spcAft>
                  <a:spcPts val="300"/>
                </a:spcAft>
                <a:buClr>
                  <a:srgbClr val="FF0000"/>
                </a:buClr>
                <a:buSzPct val="90000"/>
              </a:pPr>
              <a:r>
                <a:rPr lang="zh-CN" altLang="en-US" sz="1200" dirty="0" smtClean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蒸汽压力</a:t>
              </a:r>
              <a:endParaRPr lang="zh-CN" altLang="en-US" sz="12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48485" y="6381983"/>
              <a:ext cx="850607" cy="3231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spcAft>
                  <a:spcPts val="300"/>
                </a:spcAft>
                <a:buClr>
                  <a:srgbClr val="FF0000"/>
                </a:buClr>
                <a:buSzPct val="90000"/>
              </a:pPr>
              <a:r>
                <a:rPr lang="zh-CN" altLang="en-US" sz="1200" dirty="0" smtClean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蒸汽压力</a:t>
              </a:r>
              <a:endParaRPr lang="zh-CN" altLang="en-US" sz="12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2158" y="5751611"/>
              <a:ext cx="680483" cy="4962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  <a:spcAft>
                  <a:spcPts val="300"/>
                </a:spcAft>
                <a:buClr>
                  <a:srgbClr val="FF0000"/>
                </a:buClr>
                <a:buSzPct val="90000"/>
              </a:pPr>
              <a:r>
                <a:rPr lang="zh-CN" altLang="en-US" sz="1050" dirty="0" smtClean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压力控制器</a:t>
              </a:r>
              <a:endParaRPr lang="zh-CN" altLang="en-US" sz="105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8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具体逻辑提减量的燃料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风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比值控制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0" y="1896879"/>
            <a:ext cx="4101923" cy="35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0" y="1896879"/>
            <a:ext cx="6757840" cy="38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4428" y="5498414"/>
            <a:ext cx="12195544" cy="86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当负荷减少时，通过低选择器先减少燃料量，后减少空气量；反之相反，从而保证充分燃烧</a:t>
            </a:r>
            <a:r>
              <a:rPr lang="zh-CN" altLang="en-US" sz="22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2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lvl="0" indent="-457200" defTabSz="9144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lang="zh-CN" altLang="en-US" sz="22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不同负荷下始终处于最优过剩空气量下运行，保证锅炉燃烧的经济性最高，热效率最高。 </a:t>
            </a:r>
            <a:endParaRPr lang="zh-CN" altLang="en-US" sz="22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4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过热蒸汽出口温度串级控制系统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影响过热蒸汽出口温度的主要干扰量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减温器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输出的蒸汽温度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控制输入为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过热蒸汽出口温度设定值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将减温器作为串级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副被控对象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将从减温器出来的蒸汽的温度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操纵变量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1195"/>
              </p:ext>
            </p:extLst>
          </p:nvPr>
        </p:nvGraphicFramePr>
        <p:xfrm>
          <a:off x="2147303" y="4367377"/>
          <a:ext cx="7872799" cy="2396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Visio" r:id="rId4" imgW="5267200" imgH="1952693" progId="Visio.Drawing.15">
                  <p:embed/>
                </p:oleObj>
              </mc:Choice>
              <mc:Fallback>
                <p:oleObj name="Visio" r:id="rId4" imgW="5267200" imgH="195269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8022"/>
                      <a:stretch>
                        <a:fillRect/>
                      </a:stretch>
                    </p:blipFill>
                    <p:spPr bwMode="auto">
                      <a:xfrm>
                        <a:off x="2147303" y="4367377"/>
                        <a:ext cx="7872799" cy="23960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752" y="1568949"/>
            <a:ext cx="5292558" cy="268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49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控制系统回路设计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炉膛负压前馈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风量反馈控制系统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影响风量值控制的主要干扰量为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炉膛负压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，且对风量值影响较大。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炉膛负压作为前馈量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以便快速对干扰量进行抑制。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通过单回路控制风量。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357612"/>
              </p:ext>
            </p:extLst>
          </p:nvPr>
        </p:nvGraphicFramePr>
        <p:xfrm>
          <a:off x="2420573" y="3404867"/>
          <a:ext cx="7826357" cy="2977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Visio" r:id="rId4" imgW="5372047" imgH="1304896" progId="Visio.Drawing.15">
                  <p:embed/>
                </p:oleObj>
              </mc:Choice>
              <mc:Fallback>
                <p:oleObj name="Visio" r:id="rId4" imgW="5372047" imgH="1304896" progId="Visio.Drawing.1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663"/>
                      <a:stretch>
                        <a:fillRect/>
                      </a:stretch>
                    </p:blipFill>
                    <p:spPr bwMode="auto">
                      <a:xfrm>
                        <a:off x="2420573" y="3404867"/>
                        <a:ext cx="7826357" cy="2977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4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系统开车顺序及安全联锁设计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460460"/>
            <a:ext cx="9444523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开车顺序设计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966720"/>
            <a:ext cx="11716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主要是设计系统生产过程中的开停车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需要考虑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实际的控制需求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以及系统的安全。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569" y="2982383"/>
            <a:ext cx="9444523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安全联锁装置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5504" y="3488643"/>
            <a:ext cx="11716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是保护系统安全的自动化装置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通过机械或电气的机构使两个动作具有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相互制约的关系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1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系统开车顺序及安全联锁设计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396172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系统开车顺序设计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800234"/>
            <a:ext cx="11716496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过程控制系统开车主要包括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初始化检测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系统初始进料过程设置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以及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系统初运行检测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初始化检测（两遍）：确认所有阀门、泵处于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关闭状态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打开汽包顶放空阀，将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汽包水位降到大气压下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启动燃油泵，打开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燃油进料阀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启动风机，将空气送入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燃烧器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打开锅炉进气阀，与燃油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按照一定比例进入炉膛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关闭汽包顶部放空阀，打开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省煤器出烟阀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打开上水泵与上水阀门，打开锅炉上水管道上水调节阀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停车是在保证系统安全运行的原则下进行系统关机操作。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关闭燃油泵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停止燃油输送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关闭上水泵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停止上水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关闭鼓风机，打开汽包放空阀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410217"/>
              </p:ext>
            </p:extLst>
          </p:nvPr>
        </p:nvGraphicFramePr>
        <p:xfrm>
          <a:off x="7789031" y="2214738"/>
          <a:ext cx="2083249" cy="4643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Visio" r:id="rId4" imgW="1914618" imgH="4238588" progId="Visio.Drawing.15">
                  <p:embed/>
                </p:oleObj>
              </mc:Choice>
              <mc:Fallback>
                <p:oleObj name="Visio" r:id="rId4" imgW="1914618" imgH="423858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9031" y="2214738"/>
                        <a:ext cx="2083249" cy="46432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311" y="1367766"/>
            <a:ext cx="10350144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火力发电厂锅炉控制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DEEF27D-D406-4D49-A052-7AE3691676C9}"/>
              </a:ext>
            </a:extLst>
          </p:cNvPr>
          <p:cNvSpPr txBox="1"/>
          <p:nvPr/>
        </p:nvSpPr>
        <p:spPr>
          <a:xfrm>
            <a:off x="114462" y="1874730"/>
            <a:ext cx="5803452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</a:pPr>
            <a:r>
              <a:rPr lang="zh-CN" altLang="en-US" sz="2000" b="1" dirty="0"/>
              <a:t>锅炉是发电、炼油、化工等工业部门的重要</a:t>
            </a:r>
            <a:r>
              <a:rPr lang="zh-CN" altLang="en-US" sz="2000" b="1" dirty="0">
                <a:solidFill>
                  <a:srgbClr val="FF0000"/>
                </a:solidFill>
              </a:rPr>
              <a:t>能源、热源动力设备</a:t>
            </a:r>
            <a:r>
              <a:rPr lang="zh-CN" altLang="en-US" sz="2000" b="1" dirty="0"/>
              <a:t>。按所用燃料分类，有燃煤锅炉、燃油锅炉、燃气锅炉，还有利用残渣、残油、释放气等为燃料的锅炉</a:t>
            </a:r>
            <a:r>
              <a:rPr lang="zh-CN" altLang="en-US" sz="2000" b="1" dirty="0" smtClean="0"/>
              <a:t>。然</a:t>
            </a:r>
            <a:r>
              <a:rPr lang="zh-CN" altLang="en-US" sz="2000" b="1" dirty="0"/>
              <a:t>不同类型的锅炉的</a:t>
            </a:r>
            <a:r>
              <a:rPr lang="zh-CN" altLang="en-US" sz="2000" b="1" dirty="0">
                <a:solidFill>
                  <a:srgbClr val="FF0000"/>
                </a:solidFill>
              </a:rPr>
              <a:t>燃料种类和工艺条件</a:t>
            </a:r>
            <a:r>
              <a:rPr lang="zh-CN" altLang="en-US" sz="2000" b="1" dirty="0"/>
              <a:t>各不相同，但</a:t>
            </a:r>
            <a:r>
              <a:rPr lang="zh-CN" altLang="en-US" sz="2000" b="1" dirty="0">
                <a:solidFill>
                  <a:srgbClr val="FF0000"/>
                </a:solidFill>
              </a:rPr>
              <a:t>蒸汽发生系统和蒸汽处理系统</a:t>
            </a:r>
            <a:r>
              <a:rPr lang="zh-CN" altLang="en-US" sz="2000" b="1" dirty="0"/>
              <a:t>的工作原理是基本相同的。</a:t>
            </a:r>
          </a:p>
          <a:p>
            <a:pPr marL="284400" indent="-284400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火力发电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机组由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汽轮发电机组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等设备构成。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原理：锅炉生产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推动汽轮机运转，带动发电机发电。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锅炉：主要包括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炉膛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减温器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5" y="811397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Picture 14" descr="C:\Users\hwy\Desktop\17872de68f7c45d7a36e7e65e3167387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77" y="1621247"/>
            <a:ext cx="6167245" cy="41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6381983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系统开车顺序及安全联锁设计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54569" y="1396172"/>
            <a:ext cx="9444523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20204" pitchFamily="34" charset="0"/>
              </a:rPr>
              <a:t>系统安全联锁设计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504" y="1800234"/>
            <a:ext cx="1171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出现燃气或空气量骤降时，将启动安全联锁停车信号。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燃料气压力过高：压力调节器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PC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通过低值选择器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LS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取代温度调节器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TC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工作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，关小调节阀防止脱火。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燃料流量过低：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F1S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联锁报警信号使三通电磁阀线圈失电，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调节器输出气压信号放空，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切断燃料气供阀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防止回火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空气流量过低或供应中断：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F2S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将切断空气流量调节阀，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停止燃烧，或因火焰熄灭，火焰检测器开关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BS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动作，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停止燃烧。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883764"/>
              </p:ext>
            </p:extLst>
          </p:nvPr>
        </p:nvGraphicFramePr>
        <p:xfrm>
          <a:off x="7146877" y="2656072"/>
          <a:ext cx="5045123" cy="3560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Visio" r:id="rId4" imgW="4419630" imgH="2628947" progId="Visio.Drawing.15">
                  <p:embed/>
                </p:oleObj>
              </mc:Choice>
              <mc:Fallback>
                <p:oleObj name="Visio" r:id="rId4" imgW="4419630" imgH="2628947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877" y="2656072"/>
                        <a:ext cx="5045123" cy="3560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146877" y="6073170"/>
            <a:ext cx="5045123" cy="7848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indent="127000" algn="ctr">
              <a:lnSpc>
                <a:spcPts val="18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PC-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燃料压力调节器；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F1S-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燃料流量调节器；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F2S-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空气流量调节器；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BS-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火焰温度监测器开关；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LS-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低值选择器；</a:t>
            </a: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TC-</a:t>
            </a:r>
            <a:r>
              <a:rPr lang="zh-CN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温度调节器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02304" y="1673153"/>
            <a:ext cx="3040038" cy="861757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96533" y="1772198"/>
            <a:ext cx="31458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>
              <a:lnSpc>
                <a:spcPts val="1800"/>
              </a:lnSpc>
              <a:spcAft>
                <a:spcPts val="0"/>
              </a:spcAft>
            </a:pP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粗实线：物料进出管道</a:t>
            </a:r>
            <a:endParaRPr lang="en-US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1800"/>
              </a:lnSpc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细实线：系统检测信息通道</a:t>
            </a:r>
            <a:endParaRPr lang="en-US" altLang="zh-CN" b="1" dirty="0">
              <a:solidFill>
                <a:schemeClr val="bg1"/>
              </a:solidFill>
            </a:endParaRPr>
          </a:p>
          <a:p>
            <a:pPr indent="127000">
              <a:lnSpc>
                <a:spcPts val="1800"/>
              </a:lnSpc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虚线：控制信号输出</a:t>
            </a:r>
          </a:p>
        </p:txBody>
      </p:sp>
    </p:spTree>
    <p:extLst>
      <p:ext uri="{BB962C8B-B14F-4D97-AF65-F5344CB8AC3E}">
        <p14:creationId xmlns:p14="http://schemas.microsoft.com/office/powerpoint/2010/main" val="41626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http://img.mp.itc.cn/upload/20170327/aaf9e1fb699d4c1d8f1d36b71d14097f_th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b="6561"/>
          <a:stretch/>
        </p:blipFill>
        <p:spPr bwMode="auto">
          <a:xfrm>
            <a:off x="6212815" y="725557"/>
            <a:ext cx="5967194" cy="35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368945" y="811397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1" name="TextBox 6"/>
          <p:cNvSpPr txBox="1"/>
          <p:nvPr/>
        </p:nvSpPr>
        <p:spPr>
          <a:xfrm>
            <a:off x="354568" y="1415954"/>
            <a:ext cx="10350144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需求分析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是过程控制系统设计的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基础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568" y="1900824"/>
            <a:ext cx="11716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火力发电厂锅炉控制系统：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锅炉设备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工艺流程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分析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锅炉各子系统控制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需求说明与安全分析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锅炉各子系统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控制对象特性分析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354567" y="3760722"/>
            <a:ext cx="11716497" cy="284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锅炉的控制可划分为下面几个控制子系统：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lvl="0" indent="-342900" defTabSz="914400" fontAlgn="base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①燃烧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控制系统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使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燃料燃烧产生的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热量适应锅炉负荷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的需要；使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燃料量与空气量之间满足一定比例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，以保证经济燃烧；使引风量与送风量相适应，以保持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炉膛负压稳定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  <a:p>
            <a:pPr marL="342900" indent="-342900" defTabSz="914400" fontAlgn="base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②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包水位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控制系统：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水位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控制系统使锅炉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给水量与锅炉的蒸发量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相适应，维持汽包中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水位在工艺允许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的范围内。</a:t>
            </a:r>
          </a:p>
          <a:p>
            <a:pPr marL="342900" indent="-342900" defTabSz="914400" fontAlgn="base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③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蒸汽温度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控制系统：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将过热器出口蒸汽温度控制在在所要求的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范围之内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，并保证管壁温度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不超过允许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的温度上限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9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"/>
          <p:cNvSpPr txBox="1"/>
          <p:nvPr/>
        </p:nvSpPr>
        <p:spPr>
          <a:xfrm>
            <a:off x="354570" y="1481842"/>
            <a:ext cx="9483912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锅炉燃烧系统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8945" y="811397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745" y="1988806"/>
            <a:ext cx="1053426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在锅炉燃烧系统中，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燃烧与热空气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按照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一定比例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送入炉膛燃烧，生成的热量经过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蒸汽发生系统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饱和蒸汽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，经过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过热器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形成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，再汇集到蒸汽母管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。过热蒸汽经负荷设备控制，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供给负荷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设备用。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4400" indent="-284400"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燃烧过程中产生的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烟气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，除将饱和蒸汽变成过热蒸汽外，还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经省煤器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预热锅炉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给水和空气预热器预热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空气，最后经引风机送往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烟囱排空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4400" indent="-284400"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062" name="Picture 14" descr="循环流化床锅炉原理图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82" y="3543908"/>
            <a:ext cx="4418790" cy="33140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09"/>
          <a:stretch/>
        </p:blipFill>
        <p:spPr bwMode="auto">
          <a:xfrm>
            <a:off x="717495" y="4466407"/>
            <a:ext cx="6458558" cy="182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55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"/>
          <p:cNvSpPr txBox="1"/>
          <p:nvPr/>
        </p:nvSpPr>
        <p:spPr>
          <a:xfrm>
            <a:off x="1304284" y="1100699"/>
            <a:ext cx="9483912" cy="50696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锅炉汽包水位系统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8944" y="642432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364419"/>
              </p:ext>
            </p:extLst>
          </p:nvPr>
        </p:nvGraphicFramePr>
        <p:xfrm>
          <a:off x="237752" y="4226504"/>
          <a:ext cx="6587771" cy="2161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Visio" r:id="rId4" imgW="5429129" imgH="1781289" progId="Visio.Drawing.15">
                  <p:embed/>
                </p:oleObj>
              </mc:Choice>
              <mc:Fallback>
                <p:oleObj name="Visio" r:id="rId4" imgW="5429129" imgH="17812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752" y="4226504"/>
                        <a:ext cx="6587771" cy="2161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54570" y="1483699"/>
            <a:ext cx="113833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系统的控制量为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锅炉给水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，锅炉给水经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省煤器预热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后进入汽包。通过控制锅炉给水与燃烧系统进行热交换得到需要的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饱和蒸汽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，然后经过多级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过热器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，形成具有一定气温和压力的过热蒸汽。过热蒸汽汇集至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蒸汽母管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推动单元机组工作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汽包水位的最大特点是水中夹带着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大量水蒸气气泡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。在锅炉内水量不变的情况下，蒸汽气泡体积的变化会引起汽包水位的变化。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4355" name="Picture 19" descr="http://img.mp.itc.cn/upload/20170327/c2a2895396624db5b4591fb5ce889c92_th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b="6645"/>
          <a:stretch/>
        </p:blipFill>
        <p:spPr bwMode="auto">
          <a:xfrm>
            <a:off x="6741266" y="3336448"/>
            <a:ext cx="5450734" cy="3521552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5" name="Picture 15" descr="http://images.ofweek.com/Upload/News/2015-8/Raven/rizatupian/3/17_web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16" y="4651513"/>
            <a:ext cx="1456805" cy="21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6"/>
          <p:cNvSpPr txBox="1"/>
          <p:nvPr/>
        </p:nvSpPr>
        <p:spPr>
          <a:xfrm>
            <a:off x="475504" y="1396172"/>
            <a:ext cx="9483912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温度控制系统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8945" y="811397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0" name="对象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165747"/>
              </p:ext>
            </p:extLst>
          </p:nvPr>
        </p:nvGraphicFramePr>
        <p:xfrm>
          <a:off x="6539553" y="811397"/>
          <a:ext cx="5540991" cy="3810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Visio" r:id="rId5" imgW="5210355" imgH="3257590" progId="Visio.Drawing.15">
                  <p:embed/>
                </p:oleObj>
              </mc:Choice>
              <mc:Fallback>
                <p:oleObj name="Visio" r:id="rId5" imgW="5210355" imgH="3257590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29" t="3333" r="9332" b="4750"/>
                      <a:stretch>
                        <a:fillRect/>
                      </a:stretch>
                    </p:blipFill>
                    <p:spPr bwMode="auto">
                      <a:xfrm>
                        <a:off x="6539553" y="811397"/>
                        <a:ext cx="5540991" cy="38102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5504" y="1859502"/>
            <a:ext cx="606404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控制减温水流量实现对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过热蒸汽温度调节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管壁温度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不超过允许的工作温度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在过热蒸汽温度系统中，出炉膛的过热蒸汽进入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减温器壳程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，与锅炉的走减温器管程的一路上水进行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换热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并对锅炉上水进行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预热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，最后将符合工艺压力、温度要求的过热蒸汽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输送给下一单元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" name="Picture 9" descr="火电企业倒闭潮或来临 (网络图)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2"/>
          <a:stretch/>
        </p:blipFill>
        <p:spPr bwMode="auto">
          <a:xfrm>
            <a:off x="475504" y="4711148"/>
            <a:ext cx="3032024" cy="202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7、燃煤电厂的主厂房布局   8、燃煤电厂的锅炉   煤粉与空气在炉膛中燃烧,燃烧产生的热量把水变为高压水蒸气推动汽轮机转动。   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22" y="4633212"/>
            <a:ext cx="3525078" cy="20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28" y="4711149"/>
            <a:ext cx="3793881" cy="19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83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595233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9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8946" y="811397"/>
            <a:ext cx="623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控制系统需求说明与安全分析</a:t>
            </a:r>
            <a:endParaRPr kumimoji="1" lang="zh-CN" altLang="en-US" sz="26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795409" y="2678534"/>
            <a:ext cx="4674650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锅炉燃烧控制系统需求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6866" y="3201807"/>
            <a:ext cx="60640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燃料充分燃烧，以获得需要的热量；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燃烧产生的热量在汽包进行热交换获得饱和蒸汽；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燃烧剩余烟气通过烟囱排入大气。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6622474" y="2647844"/>
            <a:ext cx="4674650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锅炉汽水控制系统需求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41283" y="3232497"/>
            <a:ext cx="60640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控制锅炉给水而获得需要的饱和蒸汽；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饱和蒸汽经多级过热器形成过热蒸汽；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过热蒸汽汇集至蒸汽母管，推动机组工作。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47082" y="4842471"/>
            <a:ext cx="4674650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过热蒸汽温度控制系统需求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6866" y="5328604"/>
            <a:ext cx="6064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控制减温水流量实现对过热蒸汽温度调节；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保证管壁温度不超过允许的工作温度。</a:t>
            </a:r>
            <a:endParaRPr lang="en-US" altLang="zh-CN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409" y="1437233"/>
            <a:ext cx="11065528" cy="120029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锅炉控制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目的：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供给合格的蒸汽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；锅炉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产汽量适应符合需要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锅炉控制主要任务：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保证锅炉安全、稳定、经济运行；减轻操作人员劳动强度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18434" name="Picture 2" descr="http://img.mp.itc.cn/upload/20170327/dbab5faa4b1b4bb1a85ed7773897000b_th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3" y="4689791"/>
            <a:ext cx="4187485" cy="2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2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"/>
          <p:cNvSpPr txBox="1"/>
          <p:nvPr/>
        </p:nvSpPr>
        <p:spPr>
          <a:xfrm>
            <a:off x="354570" y="1481842"/>
            <a:ext cx="9483912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过热蒸汽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温度控制系统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545BD8-8DE0-4B75-BB4D-494B6177650C}"/>
              </a:ext>
            </a:extLst>
          </p:cNvPr>
          <p:cNvSpPr/>
          <p:nvPr/>
        </p:nvSpPr>
        <p:spPr bwMode="auto">
          <a:xfrm>
            <a:off x="0" y="6387755"/>
            <a:ext cx="475504" cy="476017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>
              <a:buClr>
                <a:srgbClr val="0000FF"/>
              </a:buClr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8945" y="811397"/>
            <a:ext cx="872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3200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控制系统工艺流程分析</a:t>
            </a:r>
            <a:endParaRPr kumimoji="1" lang="zh-CN" altLang="en-US" sz="26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217620"/>
              </p:ext>
            </p:extLst>
          </p:nvPr>
        </p:nvGraphicFramePr>
        <p:xfrm>
          <a:off x="739755" y="3895839"/>
          <a:ext cx="5270240" cy="164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Visio" r:id="rId4" imgW="4419630" imgH="1381215" progId="Visio.Drawing.15">
                  <p:embed/>
                </p:oleObj>
              </mc:Choice>
              <mc:Fallback>
                <p:oleObj name="Visio" r:id="rId4" imgW="4419630" imgH="138121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755" y="3895839"/>
                        <a:ext cx="5270240" cy="164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5110" y="2037537"/>
            <a:ext cx="109821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 algn="l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过热器工作在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高温高压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条件下，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过热器出口温度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是全厂设备温度最高的地方，如果过热蒸汽温度过高，容易烧坏过热器，还会引起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负荷设备内零部件过热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，影响生产过程的顺利进行。如果过热蒸汽温度过低，则会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降低全厂热效率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，引起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负荷设备故障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，如汽轮机叶片磨损。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134" name="Picture 14" descr="C:\Users\hwy\Desktop\17872de68f7c45d7a36e7e65e3167387.gif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1" y="3187180"/>
            <a:ext cx="5341979" cy="358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5CA1C5AF-8B3B-410D-82E2-8E6B7D4785E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九批\487532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32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4D2"/>
      </a:accent1>
      <a:accent2>
        <a:srgbClr val="004A9D"/>
      </a:accent2>
      <a:accent3>
        <a:srgbClr val="0064D2"/>
      </a:accent3>
      <a:accent4>
        <a:srgbClr val="004A9D"/>
      </a:accent4>
      <a:accent5>
        <a:srgbClr val="0064D2"/>
      </a:accent5>
      <a:accent6>
        <a:srgbClr val="004A9D"/>
      </a:accent6>
      <a:hlink>
        <a:srgbClr val="0064D2"/>
      </a:hlink>
      <a:folHlink>
        <a:srgbClr val="BFBFBF"/>
      </a:folHlink>
    </a:clrScheme>
    <a:fontScheme name="zc3a3gl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2D050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lt1">
            <a:alpha val="90000"/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a:style>
    </a:spDef>
    <a:txDef>
      <a:spPr>
        <a:noFill/>
      </a:spPr>
      <a:bodyPr wrap="square">
        <a:spAutoFit/>
      </a:bodyPr>
      <a:lstStyle>
        <a:defPPr marL="284400" indent="-284400" algn="l">
          <a:lnSpc>
            <a:spcPct val="125000"/>
          </a:lnSpc>
          <a:spcAft>
            <a:spcPts val="300"/>
          </a:spcAft>
          <a:buClr>
            <a:srgbClr val="FF0000"/>
          </a:buClr>
          <a:buSzPct val="90000"/>
          <a:buFont typeface="Wingdings" panose="05000000000000000000" pitchFamily="2" charset="2"/>
          <a:buChar char="p"/>
          <a:defRPr sz="2000" dirty="0">
            <a:solidFill>
              <a:srgbClr val="000066"/>
            </a:solidFill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9055</TotalTime>
  <Words>2466</Words>
  <Application>Microsoft Office PowerPoint</Application>
  <PresentationFormat>自定义</PresentationFormat>
  <Paragraphs>296</Paragraphs>
  <Slides>30</Slides>
  <Notes>30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包图主题2</vt:lpstr>
      <vt:lpstr>Visio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hwy</cp:lastModifiedBy>
  <cp:revision>2466</cp:revision>
  <cp:lastPrinted>2020-04-27T08:29:00Z</cp:lastPrinted>
  <dcterms:created xsi:type="dcterms:W3CDTF">2017-08-18T03:02:00Z</dcterms:created>
  <dcterms:modified xsi:type="dcterms:W3CDTF">2021-04-14T07:22:31Z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